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28" r:id="rId2"/>
    <p:sldId id="534" r:id="rId3"/>
    <p:sldId id="536" r:id="rId4"/>
    <p:sldId id="537" r:id="rId5"/>
    <p:sldId id="538" r:id="rId6"/>
    <p:sldId id="539" r:id="rId7"/>
    <p:sldId id="526" r:id="rId8"/>
    <p:sldId id="531" r:id="rId9"/>
    <p:sldId id="530" r:id="rId10"/>
    <p:sldId id="525" r:id="rId11"/>
    <p:sldId id="532" r:id="rId12"/>
    <p:sldId id="533" r:id="rId13"/>
    <p:sldId id="524" r:id="rId14"/>
    <p:sldId id="523" r:id="rId15"/>
    <p:sldId id="540" r:id="rId16"/>
    <p:sldId id="529" r:id="rId17"/>
    <p:sldId id="527" r:id="rId18"/>
    <p:sldId id="528" r:id="rId19"/>
    <p:sldId id="535" r:id="rId20"/>
    <p:sldId id="498" r:id="rId21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D53F67-ED20-4824-BED5-7379BD2C26A4}">
          <p14:sldIdLst>
            <p14:sldId id="328"/>
            <p14:sldId id="534"/>
            <p14:sldId id="536"/>
            <p14:sldId id="537"/>
            <p14:sldId id="538"/>
            <p14:sldId id="539"/>
            <p14:sldId id="526"/>
            <p14:sldId id="531"/>
            <p14:sldId id="530"/>
            <p14:sldId id="525"/>
            <p14:sldId id="532"/>
            <p14:sldId id="533"/>
            <p14:sldId id="524"/>
            <p14:sldId id="523"/>
            <p14:sldId id="540"/>
            <p14:sldId id="529"/>
            <p14:sldId id="527"/>
            <p14:sldId id="528"/>
            <p14:sldId id="535"/>
            <p14:sldId id="498"/>
          </p14:sldIdLst>
        </p14:section>
        <p14:section name="Untitled Section" id="{21E7B4F0-CAF4-43EE-BC81-E01E481A920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58"/>
    <a:srgbClr val="004E9C"/>
    <a:srgbClr val="CBE0F5"/>
    <a:srgbClr val="E7F0FA"/>
    <a:srgbClr val="009FDC"/>
    <a:srgbClr val="C0C0C0"/>
    <a:srgbClr val="990033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4629" autoAdjust="0"/>
  </p:normalViewPr>
  <p:slideViewPr>
    <p:cSldViewPr>
      <p:cViewPr varScale="1">
        <p:scale>
          <a:sx n="63" d="100"/>
          <a:sy n="63" d="100"/>
        </p:scale>
        <p:origin x="151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3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2868" y="75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>
            <a:lvl1pPr defTabSz="93380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t" anchorCtr="0" compatLnSpc="1">
            <a:prstTxWarp prst="textNoShape">
              <a:avLst/>
            </a:prstTxWarp>
          </a:bodyPr>
          <a:lstStyle>
            <a:lvl1pPr algn="r" defTabSz="93380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defTabSz="93380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fld id="{1CE57996-31D7-4A69-8F9B-BB81322193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087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6" tIns="46448" rIns="92896" bIns="4644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6" tIns="46448" rIns="92896" bIns="4644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2775"/>
            <a:ext cx="56213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6" tIns="46448" rIns="92896" bIns="464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6" tIns="46448" rIns="92896" bIns="4644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6" tIns="46448" rIns="92896" bIns="4644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7DBCBD-3064-41DD-90CF-1F0705C44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38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C97CA6-8D67-48E4-8E8B-2C94E0FD2CD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42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6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754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27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8694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74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915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866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891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65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289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075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z="1400" dirty="0">
              <a:latin typeface="+mn-lt"/>
              <a:ea typeface="+mn-ea"/>
              <a:cs typeface="+mn-cs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4EAB9A-7F57-46C0-A2C3-6F4F403C5A7A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450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5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38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827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894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58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300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D9ACD-DEA3-460A-AD17-5AC4F1FAC1B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02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295400"/>
            <a:ext cx="20002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95400"/>
            <a:ext cx="584835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1295400"/>
            <a:ext cx="7924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362200"/>
            <a:ext cx="39243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2362200"/>
            <a:ext cx="39243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4533900"/>
            <a:ext cx="39243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6300" y="4533900"/>
            <a:ext cx="39243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79248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362200"/>
            <a:ext cx="3924300" cy="419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2362200"/>
            <a:ext cx="3924300" cy="419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7924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362200"/>
            <a:ext cx="39243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2362200"/>
            <a:ext cx="39243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4533900"/>
            <a:ext cx="39243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bg>
      <p:bgPr>
        <a:solidFill>
          <a:schemeClr val="bg1">
            <a:lumMod val="85000"/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14400" y="-25400"/>
            <a:ext cx="7696200" cy="1341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2006600"/>
            <a:ext cx="8153400" cy="4368800"/>
          </a:xfrm>
        </p:spPr>
        <p:txBody>
          <a:bodyPr/>
          <a:lstStyle>
            <a:lvl2pPr>
              <a:buClr>
                <a:schemeClr val="accent4">
                  <a:lumMod val="75000"/>
                </a:schemeClr>
              </a:buClr>
              <a:defRPr/>
            </a:lvl2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64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bg>
      <p:bgPr>
        <a:solidFill>
          <a:schemeClr val="bg1">
            <a:lumMod val="85000"/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14400" y="-25400"/>
            <a:ext cx="7696200" cy="1341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2006600"/>
            <a:ext cx="8153400" cy="4368800"/>
          </a:xfrm>
        </p:spPr>
        <p:txBody>
          <a:bodyPr/>
          <a:lstStyle>
            <a:lvl2pPr>
              <a:buClr>
                <a:schemeClr val="accent4">
                  <a:lumMod val="75000"/>
                </a:schemeClr>
              </a:buClr>
              <a:defRPr/>
            </a:lvl2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925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Custom Layout">
    <p:bg>
      <p:bgPr>
        <a:solidFill>
          <a:schemeClr val="bg1">
            <a:lumMod val="85000"/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14400" y="-25400"/>
            <a:ext cx="7696200" cy="1341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3/7/2018</a:t>
            </a:fld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2006600"/>
            <a:ext cx="8153400" cy="4368800"/>
          </a:xfrm>
        </p:spPr>
        <p:txBody>
          <a:bodyPr/>
          <a:lstStyle>
            <a:lvl2pPr>
              <a:buClr>
                <a:schemeClr val="accent4">
                  <a:lumMod val="75000"/>
                </a:schemeClr>
              </a:buClr>
              <a:defRPr/>
            </a:lvl2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8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0"/>
            <a:ext cx="39243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2362200"/>
            <a:ext cx="39243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954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362200"/>
            <a:ext cx="8001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24"/>
          <p:cNvSpPr>
            <a:spLocks noChangeArrowheads="1"/>
          </p:cNvSpPr>
          <p:nvPr userDrawn="1"/>
        </p:nvSpPr>
        <p:spPr bwMode="auto">
          <a:xfrm>
            <a:off x="0" y="6705600"/>
            <a:ext cx="9144000" cy="381000"/>
          </a:xfrm>
          <a:prstGeom prst="rect">
            <a:avLst/>
          </a:prstGeom>
          <a:solidFill>
            <a:srgbClr val="00438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4E9C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4E9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4E9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4E9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4E9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4E9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4E9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4E9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4E9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E9C"/>
        </a:buClr>
        <a:buFont typeface="Wingdings" pitchFamily="2" charset="2"/>
        <a:buChar char="§"/>
        <a:defRPr sz="2800">
          <a:solidFill>
            <a:srgbClr val="002C58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2C58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2C58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2C58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rgbClr val="002C58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2C5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2C5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2C5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002C5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kleinmanenergy.upenn.edu/paper/electricity-competition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glen.andersen@ncsl.org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csl.org/research/energy.aspx" TargetMode="External"/><Relationship Id="rId4" Type="http://schemas.openxmlformats.org/officeDocument/2006/relationships/hyperlink" Target="http://www.ncsl.org/issues-research/energyhome/energy-environment-legislation-tracking-database.asp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3"/>
          <p:cNvSpPr>
            <a:spLocks noGrp="1"/>
          </p:cNvSpPr>
          <p:nvPr>
            <p:ph sz="half" idx="2"/>
          </p:nvPr>
        </p:nvSpPr>
        <p:spPr>
          <a:xfrm>
            <a:off x="76200" y="2743200"/>
            <a:ext cx="9067800" cy="1676400"/>
          </a:xfrm>
        </p:spPr>
        <p:txBody>
          <a:bodyPr/>
          <a:lstStyle/>
          <a:p>
            <a:pPr algn="ctr">
              <a:buNone/>
              <a:defRPr/>
            </a:pPr>
            <a:r>
              <a:rPr lang="en-US" b="1" dirty="0">
                <a:solidFill>
                  <a:srgbClr val="004E9C"/>
                </a:solidFill>
                <a:effectLst/>
                <a:ea typeface="ＭＳ Ｐゴシック" charset="-128"/>
              </a:rPr>
              <a:t>Energy Choice: State Policy Considerations</a:t>
            </a:r>
          </a:p>
          <a:p>
            <a:pPr algn="ctr">
              <a:buNone/>
              <a:defRPr/>
            </a:pPr>
            <a:r>
              <a:rPr lang="en-US" sz="2000" b="1" dirty="0">
                <a:solidFill>
                  <a:srgbClr val="004E9C"/>
                </a:solidFill>
                <a:effectLst/>
                <a:ea typeface="ＭＳ Ｐゴシック" charset="-128"/>
              </a:rPr>
              <a:t>Governor’s Committee on Energy Choice</a:t>
            </a:r>
          </a:p>
          <a:p>
            <a:pPr algn="ctr">
              <a:buNone/>
              <a:defRPr/>
            </a:pPr>
            <a:r>
              <a:rPr lang="en-US" sz="1600" dirty="0">
                <a:effectLst/>
              </a:rPr>
              <a:t>March 7, 2018</a:t>
            </a:r>
          </a:p>
          <a:p>
            <a:pPr algn="ctr">
              <a:buNone/>
              <a:defRPr/>
            </a:pPr>
            <a:endParaRPr lang="en-US" sz="1400" dirty="0">
              <a:solidFill>
                <a:srgbClr val="004E9C"/>
              </a:solidFill>
              <a:effectLst/>
              <a:ea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8537" y="4495800"/>
            <a:ext cx="4683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Glen Andersen</a:t>
            </a:r>
          </a:p>
          <a:p>
            <a:pPr algn="ctr"/>
            <a:r>
              <a:rPr lang="en-US" dirty="0"/>
              <a:t>NCSL Energy Program Director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790575" y="15240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Texas</a:t>
            </a:r>
            <a:endParaRPr lang="en-US" sz="3600" b="1" cap="small" dirty="0">
              <a:effectLst/>
              <a:ea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6762750" cy="259080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solidFill>
                  <a:srgbClr val="002060"/>
                </a:solidFill>
                <a:effectLst/>
              </a:rPr>
              <a:t>Rates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92% of Residential and 98% of non-residential  customers have switched providers since the market opened in 2002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Average  across  all  available plans in the competitive market was 9.8 cents per kWh in 2016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Fixed and variable rates lower than nationwide average of 13.45 cents</a:t>
            </a:r>
          </a:p>
          <a:p>
            <a:pPr lvl="1">
              <a:defRPr/>
            </a:pPr>
            <a:endParaRPr lang="en-US" sz="1800" dirty="0">
              <a:ea typeface="ＭＳ Ｐゴシック" pitchFamily="34" charset="-128"/>
            </a:endParaRPr>
          </a:p>
          <a:p>
            <a:pPr>
              <a:defRPr/>
            </a:pPr>
            <a:endParaRPr lang="en-US" sz="18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23528D5-6D63-4BFD-B1A0-BDFD5D1F72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376" y="4602818"/>
            <a:ext cx="4822448" cy="172178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D300109-5E9E-467B-8504-2957FD2D33CB}"/>
              </a:ext>
            </a:extLst>
          </p:cNvPr>
          <p:cNvSpPr/>
          <p:nvPr/>
        </p:nvSpPr>
        <p:spPr>
          <a:xfrm>
            <a:off x="2209800" y="6400800"/>
            <a:ext cx="6248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2017 Report to the 85th Texas Legislature: Scope of Competition in Electric Markets in Texas </a:t>
            </a:r>
          </a:p>
        </p:txBody>
      </p:sp>
    </p:spTree>
    <p:extLst>
      <p:ext uri="{BB962C8B-B14F-4D97-AF65-F5344CB8AC3E}">
        <p14:creationId xmlns:p14="http://schemas.microsoft.com/office/powerpoint/2010/main" val="75279785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Pennsylvania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190625" y="2362200"/>
            <a:ext cx="6762750" cy="2590800"/>
          </a:xfrm>
        </p:spPr>
        <p:txBody>
          <a:bodyPr/>
          <a:lstStyle/>
          <a:p>
            <a:pPr>
              <a:defRPr/>
            </a:pPr>
            <a:r>
              <a:rPr lang="en-US" sz="1800" dirty="0">
                <a:effectLst/>
              </a:rPr>
              <a:t>Electricity Generation Customer Choice and Competition Act (1996) </a:t>
            </a:r>
          </a:p>
          <a:p>
            <a:pPr lvl="1">
              <a:defRPr/>
            </a:pPr>
            <a:r>
              <a:rPr lang="en-US" sz="1800" dirty="0"/>
              <a:t>Legislature worked in close collaboration with the PUC in drafting legislation</a:t>
            </a:r>
          </a:p>
          <a:p>
            <a:pPr lvl="1">
              <a:defRPr/>
            </a:pPr>
            <a:r>
              <a:rPr lang="en-US" sz="1800" dirty="0">
                <a:effectLst/>
              </a:rPr>
              <a:t>Default Service Provider – regulated and</a:t>
            </a:r>
            <a:r>
              <a:rPr lang="en-US" sz="1800" dirty="0"/>
              <a:t> must pass through cost of generation – can’t lowball or overcharge </a:t>
            </a:r>
          </a:p>
          <a:p>
            <a:pPr lvl="1">
              <a:defRPr/>
            </a:pPr>
            <a:r>
              <a:rPr lang="en-US" sz="1800" dirty="0"/>
              <a:t>Rate caps </a:t>
            </a:r>
            <a:r>
              <a:rPr lang="en-US" sz="1800" dirty="0">
                <a:effectLst/>
              </a:rPr>
              <a:t>were removed </a:t>
            </a:r>
            <a:r>
              <a:rPr lang="en-US" sz="1800" dirty="0"/>
              <a:t>by 2011, retailers started entering the market in 2010</a:t>
            </a:r>
            <a:endParaRPr lang="en-US" sz="1800" dirty="0">
              <a:effectLst/>
            </a:endParaRPr>
          </a:p>
          <a:p>
            <a:pPr lvl="1">
              <a:defRPr/>
            </a:pPr>
            <a:r>
              <a:rPr lang="en-US" sz="1800" dirty="0"/>
              <a:t>One year pilot phase-in period for 5% of customer base to identify and sort out challenges </a:t>
            </a:r>
          </a:p>
          <a:p>
            <a:pPr>
              <a:defRPr/>
            </a:pPr>
            <a:r>
              <a:rPr lang="en-US" sz="1800" kern="1200" dirty="0">
                <a:solidFill>
                  <a:schemeClr val="tx1"/>
                </a:solidFill>
                <a:effectLst/>
                <a:latin typeface="Arial" charset="0"/>
              </a:rPr>
              <a:t>Legislation to</a:t>
            </a:r>
            <a:r>
              <a:rPr lang="en-US" sz="1800" dirty="0">
                <a:effectLst/>
              </a:rPr>
              <a:t> require choosing a retail provider failed in 2013 after polar vortex rate spikes</a:t>
            </a:r>
            <a:endParaRPr lang="en-US" sz="1800" dirty="0">
              <a:solidFill>
                <a:srgbClr val="002060"/>
              </a:solidFill>
            </a:endParaRPr>
          </a:p>
          <a:p>
            <a:pPr>
              <a:defRPr/>
            </a:pPr>
            <a:endParaRPr lang="en-US" sz="1800" dirty="0">
              <a:effectLst/>
            </a:endParaRPr>
          </a:p>
          <a:p>
            <a:pPr lvl="1">
              <a:defRPr/>
            </a:pPr>
            <a:endParaRPr lang="en-US" sz="1800" dirty="0">
              <a:ea typeface="ＭＳ Ｐゴシック" pitchFamily="34" charset="-128"/>
            </a:endParaRPr>
          </a:p>
          <a:p>
            <a:pPr>
              <a:defRPr/>
            </a:pPr>
            <a:endParaRPr lang="en-US" sz="18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099558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Pennsylvania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190625" y="2438400"/>
            <a:ext cx="6762750" cy="2590800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effectLst/>
                <a:ea typeface="ＭＳ Ｐゴシック" pitchFamily="34" charset="-128"/>
              </a:rPr>
              <a:t>Key Reforms</a:t>
            </a:r>
          </a:p>
          <a:p>
            <a:pPr lvl="1">
              <a:defRPr/>
            </a:pPr>
            <a:r>
              <a:rPr lang="en-US" sz="1800" dirty="0">
                <a:effectLst/>
                <a:ea typeface="ＭＳ Ｐゴシック" pitchFamily="34" charset="-128"/>
              </a:rPr>
              <a:t>Quick Switching –</a:t>
            </a:r>
            <a:r>
              <a:rPr lang="en-US" sz="1800" dirty="0">
                <a:ea typeface="ＭＳ Ｐゴシック" pitchFamily="34" charset="-128"/>
              </a:rPr>
              <a:t> a</a:t>
            </a:r>
            <a:r>
              <a:rPr lang="en-US" sz="1800" dirty="0">
                <a:effectLst/>
                <a:ea typeface="ＭＳ Ｐゴシック" pitchFamily="34" charset="-128"/>
              </a:rPr>
              <a:t>llow customers to quickly switch back to default provider—within 3 days in PA </a:t>
            </a:r>
          </a:p>
          <a:p>
            <a:pPr lvl="1">
              <a:defRPr/>
            </a:pPr>
            <a:r>
              <a:rPr lang="en-US" sz="1800" dirty="0">
                <a:effectLst/>
                <a:ea typeface="ＭＳ Ｐゴシック" pitchFamily="34" charset="-128"/>
              </a:rPr>
              <a:t>Marketing regulations – required suppliers to verify enrollment through 3rd party to minimize slamming</a:t>
            </a:r>
          </a:p>
          <a:p>
            <a:pPr lvl="1">
              <a:defRPr/>
            </a:pPr>
            <a:r>
              <a:rPr lang="en-US" sz="1800" dirty="0">
                <a:effectLst/>
                <a:ea typeface="ＭＳ Ｐゴシック" pitchFamily="34" charset="-128"/>
              </a:rPr>
              <a:t>Disclosure regulations – c</a:t>
            </a:r>
            <a:r>
              <a:rPr lang="en-US" sz="1800" dirty="0">
                <a:ea typeface="ＭＳ Ｐゴシック" pitchFamily="34" charset="-128"/>
              </a:rPr>
              <a:t>raft rules that help customer navigate new offerings but don’t hinder innovation  </a:t>
            </a:r>
            <a:endParaRPr lang="en-US" sz="1800" dirty="0">
              <a:effectLst/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Electronic Data Exchange Working Group – d</a:t>
            </a:r>
            <a:r>
              <a:rPr lang="en-US" sz="1800" dirty="0">
                <a:effectLst/>
                <a:ea typeface="ＭＳ Ｐゴシック" pitchFamily="34" charset="-128"/>
              </a:rPr>
              <a:t>ata exchange between utilities and suppliers is key to a functioning market</a:t>
            </a:r>
          </a:p>
          <a:p>
            <a:pPr marL="0" indent="0">
              <a:buNone/>
              <a:defRPr/>
            </a:pPr>
            <a:endParaRPr lang="en-US" sz="18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0844820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Pennsylvania</a:t>
            </a:r>
            <a:endParaRPr lang="en-US" sz="3600" b="1" cap="small" dirty="0">
              <a:effectLst/>
              <a:ea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371600" y="2209800"/>
            <a:ext cx="6934200" cy="2590800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002060"/>
                </a:solidFill>
                <a:effectLst/>
              </a:rPr>
              <a:t>Outcomes</a:t>
            </a:r>
            <a:endParaRPr lang="en-US" sz="1800" b="1" dirty="0">
              <a:solidFill>
                <a:srgbClr val="002060"/>
              </a:solidFill>
              <a:effectLst/>
            </a:endParaRPr>
          </a:p>
          <a:p>
            <a:pPr lvl="1">
              <a:defRPr/>
            </a:pPr>
            <a:r>
              <a:rPr lang="en-US" sz="1800" dirty="0">
                <a:solidFill>
                  <a:srgbClr val="002060"/>
                </a:solidFill>
              </a:rPr>
              <a:t>Between 1996 and 2011, rate caps were removed in individual utility regions one after another</a:t>
            </a:r>
          </a:p>
          <a:p>
            <a:pPr lvl="1">
              <a:defRPr/>
            </a:pPr>
            <a:r>
              <a:rPr lang="en-US" sz="1800" dirty="0">
                <a:effectLst/>
              </a:rPr>
              <a:t>Switching rates from January 2018 </a:t>
            </a:r>
          </a:p>
          <a:p>
            <a:pPr lvl="2">
              <a:defRPr/>
            </a:pPr>
            <a:r>
              <a:rPr lang="en-US" sz="1800" dirty="0"/>
              <a:t>Residential 33%</a:t>
            </a:r>
          </a:p>
          <a:p>
            <a:pPr lvl="2">
              <a:defRPr/>
            </a:pPr>
            <a:r>
              <a:rPr lang="en-US" sz="1800" dirty="0"/>
              <a:t>Commercial 85%</a:t>
            </a:r>
          </a:p>
          <a:p>
            <a:pPr lvl="2">
              <a:defRPr/>
            </a:pPr>
            <a:r>
              <a:rPr lang="en-US" sz="1800" dirty="0"/>
              <a:t>Industrial 97%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Low Income</a:t>
            </a:r>
          </a:p>
          <a:p>
            <a:pPr lvl="2">
              <a:defRPr/>
            </a:pPr>
            <a:r>
              <a:rPr lang="en-US" sz="1800" dirty="0">
                <a:ea typeface="ＭＳ Ｐゴシック" pitchFamily="34" charset="-128"/>
              </a:rPr>
              <a:t>Support of EE for lower incomes</a:t>
            </a:r>
          </a:p>
          <a:p>
            <a:pPr lvl="2">
              <a:defRPr/>
            </a:pPr>
            <a:r>
              <a:rPr lang="en-US" sz="1800" dirty="0">
                <a:ea typeface="ＭＳ Ｐゴシック" pitchFamily="34" charset="-128"/>
              </a:rPr>
              <a:t>Bills capped to percentage of income</a:t>
            </a:r>
          </a:p>
          <a:p>
            <a:pPr lvl="2">
              <a:defRPr/>
            </a:pPr>
            <a:r>
              <a:rPr lang="en-US" sz="1800" dirty="0">
                <a:ea typeface="ＭＳ Ｐゴシック" pitchFamily="34" charset="-128"/>
              </a:rPr>
              <a:t>70% of the low income customers who switched from default service paid more </a:t>
            </a:r>
            <a:r>
              <a:rPr lang="en-US" sz="1400" dirty="0">
                <a:ea typeface="ＭＳ Ｐゴシック" pitchFamily="34" charset="-128"/>
              </a:rPr>
              <a:t>(Kleinman Center for Energy Policy - University of PA)</a:t>
            </a:r>
          </a:p>
          <a:p>
            <a:pPr lvl="2">
              <a:defRPr/>
            </a:pPr>
            <a:endParaRPr lang="en-US" sz="1800" dirty="0">
              <a:solidFill>
                <a:srgbClr val="002060"/>
              </a:solidFill>
            </a:endParaRPr>
          </a:p>
          <a:p>
            <a:pPr>
              <a:defRPr/>
            </a:pPr>
            <a:endParaRPr lang="en-US" sz="2000" dirty="0">
              <a:effectLst/>
            </a:endParaRPr>
          </a:p>
          <a:p>
            <a:pPr lvl="1">
              <a:defRPr/>
            </a:pPr>
            <a:endParaRPr lang="en-US" sz="2000" dirty="0">
              <a:ea typeface="ＭＳ Ｐゴシック" pitchFamily="34" charset="-128"/>
            </a:endParaRPr>
          </a:p>
          <a:p>
            <a:pPr>
              <a:defRPr/>
            </a:pPr>
            <a:endParaRPr lang="en-US" sz="20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10067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621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Pennsylvania</a:t>
            </a:r>
            <a:endParaRPr lang="en-US" sz="3600" b="1" cap="small" dirty="0">
              <a:effectLst/>
              <a:ea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371600" y="2514600"/>
            <a:ext cx="6762750" cy="2590800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002060"/>
                </a:solidFill>
                <a:effectLst/>
              </a:rPr>
              <a:t>Rate Impacts</a:t>
            </a:r>
          </a:p>
          <a:p>
            <a:pPr lvl="1">
              <a:defRPr/>
            </a:pPr>
            <a:r>
              <a:rPr lang="en-US" sz="1800" dirty="0">
                <a:solidFill>
                  <a:srgbClr val="002060"/>
                </a:solidFill>
              </a:rPr>
              <a:t>From 2011 to 2014, Commercial and Industrial rates generally lower than default service rates</a:t>
            </a:r>
          </a:p>
          <a:p>
            <a:pPr lvl="2">
              <a:defRPr/>
            </a:pPr>
            <a:r>
              <a:rPr lang="en-US" sz="1800" dirty="0">
                <a:solidFill>
                  <a:srgbClr val="002060"/>
                </a:solidFill>
              </a:rPr>
              <a:t>5 to 56% lower than 1996  </a:t>
            </a:r>
          </a:p>
          <a:p>
            <a:pPr lvl="1">
              <a:defRPr/>
            </a:pPr>
            <a:r>
              <a:rPr lang="en-US" sz="1800" dirty="0">
                <a:solidFill>
                  <a:srgbClr val="002060"/>
                </a:solidFill>
              </a:rPr>
              <a:t>Residential rate generally higher</a:t>
            </a:r>
          </a:p>
          <a:p>
            <a:pPr lvl="2">
              <a:defRPr/>
            </a:pPr>
            <a:r>
              <a:rPr lang="en-US" sz="1800" dirty="0">
                <a:solidFill>
                  <a:srgbClr val="002060"/>
                </a:solidFill>
              </a:rPr>
              <a:t>2 to 41% lower than in 1996  </a:t>
            </a:r>
          </a:p>
          <a:p>
            <a:pPr lvl="1">
              <a:defRPr/>
            </a:pPr>
            <a:r>
              <a:rPr lang="en-US" sz="1800" dirty="0">
                <a:solidFill>
                  <a:srgbClr val="002060"/>
                </a:solidFill>
              </a:rPr>
              <a:t>Distribution prices </a:t>
            </a:r>
          </a:p>
          <a:p>
            <a:pPr lvl="2">
              <a:defRPr/>
            </a:pPr>
            <a:r>
              <a:rPr lang="en-US" sz="1800" dirty="0">
                <a:solidFill>
                  <a:srgbClr val="002060"/>
                </a:solidFill>
              </a:rPr>
              <a:t>Down for commercial and industrial sector </a:t>
            </a:r>
          </a:p>
          <a:p>
            <a:pPr lvl="2">
              <a:defRPr/>
            </a:pPr>
            <a:r>
              <a:rPr lang="en-US" sz="1800" dirty="0">
                <a:solidFill>
                  <a:srgbClr val="002060"/>
                </a:solidFill>
              </a:rPr>
              <a:t>Up for residential sector</a:t>
            </a:r>
          </a:p>
          <a:p>
            <a:pPr marL="457200" lvl="1" indent="0">
              <a:buNone/>
              <a:defRPr/>
            </a:pPr>
            <a:endParaRPr lang="en-US" sz="1800" dirty="0">
              <a:solidFill>
                <a:srgbClr val="002060"/>
              </a:solidFill>
            </a:endParaRPr>
          </a:p>
          <a:p>
            <a:pPr>
              <a:defRPr/>
            </a:pPr>
            <a:endParaRPr lang="en-US" sz="2000" dirty="0">
              <a:effectLst/>
            </a:endParaRPr>
          </a:p>
          <a:p>
            <a:pPr lvl="1">
              <a:defRPr/>
            </a:pPr>
            <a:endParaRPr lang="en-US" sz="2000" dirty="0">
              <a:ea typeface="ＭＳ Ｐゴシック" pitchFamily="34" charset="-128"/>
            </a:endParaRPr>
          </a:p>
          <a:p>
            <a:pPr>
              <a:defRPr/>
            </a:pPr>
            <a:endParaRPr lang="en-US" sz="20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D29602-D661-4024-A1DA-7C50151ECC1D}"/>
              </a:ext>
            </a:extLst>
          </p:cNvPr>
          <p:cNvSpPr/>
          <p:nvPr/>
        </p:nvSpPr>
        <p:spPr>
          <a:xfrm>
            <a:off x="4267200" y="6324600"/>
            <a:ext cx="6553200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https://kleinmanenergy.upenn.edu/paper/electricity-competition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17801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6002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Montana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219200" y="2590800"/>
            <a:ext cx="7496176" cy="4495800"/>
          </a:xfrm>
        </p:spPr>
        <p:txBody>
          <a:bodyPr/>
          <a:lstStyle/>
          <a:p>
            <a:pPr lvl="0"/>
            <a:r>
              <a:rPr lang="en-US" sz="1600" dirty="0">
                <a:effectLst/>
              </a:rPr>
              <a:t>Montana Electric Utility Industry Restructuring and Consumer Choice Act (1997)</a:t>
            </a:r>
          </a:p>
          <a:p>
            <a:pPr lvl="1"/>
            <a:r>
              <a:rPr lang="en-US" sz="1600" dirty="0">
                <a:effectLst/>
              </a:rPr>
              <a:t>California crisis introduced major volatility into the market</a:t>
            </a:r>
          </a:p>
          <a:p>
            <a:pPr lvl="1"/>
            <a:r>
              <a:rPr lang="en-US" sz="1600" dirty="0"/>
              <a:t>Couldn’t insulate itself from regional market fluctuations</a:t>
            </a:r>
          </a:p>
          <a:p>
            <a:pPr lvl="1"/>
            <a:r>
              <a:rPr lang="en-US" sz="1600" dirty="0">
                <a:effectLst/>
              </a:rPr>
              <a:t>Price caps expired after 2003</a:t>
            </a:r>
          </a:p>
          <a:p>
            <a:r>
              <a:rPr lang="en-US" sz="1600" dirty="0">
                <a:effectLst/>
              </a:rPr>
              <a:t>State responded by passing nine bills in 2001  </a:t>
            </a:r>
          </a:p>
          <a:p>
            <a:pPr lvl="1"/>
            <a:r>
              <a:rPr lang="en-US" sz="1600" dirty="0"/>
              <a:t>Waived taxes and other incentives for new generation in the state</a:t>
            </a:r>
          </a:p>
          <a:p>
            <a:pPr lvl="1"/>
            <a:r>
              <a:rPr lang="en-US" sz="1600" dirty="0"/>
              <a:t>Voters rejected major bill to save the industry in a 2002 referendum, which ended restructuring efforts </a:t>
            </a:r>
          </a:p>
          <a:p>
            <a:r>
              <a:rPr lang="en-US" sz="1600" dirty="0">
                <a:effectLst/>
              </a:rPr>
              <a:t>Reregulated in 2007 with the Electric Utility Reintegration Act </a:t>
            </a:r>
          </a:p>
          <a:p>
            <a:pPr lvl="1"/>
            <a:endParaRPr lang="en-US" sz="1600" i="1" dirty="0">
              <a:effectLst/>
            </a:endParaRPr>
          </a:p>
          <a:p>
            <a:pPr>
              <a:defRPr/>
            </a:pPr>
            <a:endParaRPr lang="en-US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417596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Rate Impacts in Other States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3810000" cy="4495800"/>
          </a:xfrm>
        </p:spPr>
        <p:txBody>
          <a:bodyPr/>
          <a:lstStyle/>
          <a:p>
            <a:pPr>
              <a:defRPr/>
            </a:pPr>
            <a:r>
              <a:rPr lang="en-US" sz="1600" dirty="0">
                <a:solidFill>
                  <a:srgbClr val="002060"/>
                </a:solidFill>
                <a:effectLst/>
              </a:rPr>
              <a:t>The </a:t>
            </a:r>
            <a:r>
              <a:rPr lang="en-US" sz="1600" b="1" dirty="0">
                <a:solidFill>
                  <a:srgbClr val="002060"/>
                </a:solidFill>
                <a:effectLst/>
              </a:rPr>
              <a:t>Maine</a:t>
            </a:r>
            <a:r>
              <a:rPr lang="en-US" sz="1600" dirty="0">
                <a:solidFill>
                  <a:srgbClr val="002060"/>
                </a:solidFill>
                <a:effectLst/>
              </a:rPr>
              <a:t> Public Utilities Commission found that, from 2014 to 2016, competitive electricity provider customers paid $77.7 million more than what they would have paid for standard offer service</a:t>
            </a:r>
          </a:p>
          <a:p>
            <a:pPr marL="0" indent="0">
              <a:buNone/>
              <a:defRPr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rgbClr val="002060"/>
                </a:solidFill>
                <a:effectLst/>
              </a:rPr>
              <a:t>In January 2013, </a:t>
            </a:r>
            <a:r>
              <a:rPr lang="en-US" sz="1600" b="1" dirty="0">
                <a:solidFill>
                  <a:srgbClr val="002060"/>
                </a:solidFill>
                <a:effectLst/>
              </a:rPr>
              <a:t>New York</a:t>
            </a:r>
            <a:r>
              <a:rPr lang="en-US" sz="1600" dirty="0">
                <a:solidFill>
                  <a:srgbClr val="002060"/>
                </a:solidFill>
                <a:effectLst/>
              </a:rPr>
              <a:t>‘s attorney general found that 91.5 percent of upstate low-income consumers who’d switched were paying higher rates than if they’d stuck with the default provider utility</a:t>
            </a:r>
            <a:endParaRPr lang="en-US" sz="20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35B717-A090-4642-99AA-0C2C5143D9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352800"/>
            <a:ext cx="4352925" cy="163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53271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Issue to Consider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190625" y="2514600"/>
            <a:ext cx="6762750" cy="259080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solidFill>
                  <a:srgbClr val="002060"/>
                </a:solidFill>
                <a:effectLst/>
              </a:rPr>
              <a:t>Providing an accurate, informative, and fair presentation of offers; setting parameters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Ensuring customers can easily distinguish differences in cost, services and benefits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Balance tension between distorting market and provide enough information, but not too much</a:t>
            </a:r>
          </a:p>
          <a:p>
            <a:pPr lvl="1">
              <a:defRPr/>
            </a:pPr>
            <a:r>
              <a:rPr lang="en-US" sz="1600" dirty="0"/>
              <a:t>Requirements for all electricity companies to advertise their plans with the same pricing details (kwh charges plus T&amp;D)</a:t>
            </a:r>
          </a:p>
          <a:p>
            <a:pPr lvl="1">
              <a:defRPr/>
            </a:pPr>
            <a:r>
              <a:rPr lang="en-US" sz="1600" dirty="0"/>
              <a:t>Minimum usage rates discourage conservation, hurt low-income consumers and increase T&amp;D costs; effect energy efficiency 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Address minimum fees, low intro rates, early termination charges, contract length, and other details 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PA website requires all disclosures and 1 page contract summary while new rulemaking addresses introductory pricing </a:t>
            </a:r>
          </a:p>
          <a:p>
            <a:pPr marL="1371600" lvl="3" indent="0">
              <a:buNone/>
              <a:defRPr/>
            </a:pPr>
            <a:endParaRPr lang="en-US" sz="1800" dirty="0">
              <a:ea typeface="ＭＳ Ｐゴシック" pitchFamily="34" charset="-128"/>
            </a:endParaRPr>
          </a:p>
          <a:p>
            <a:pPr>
              <a:defRPr/>
            </a:pPr>
            <a:endParaRPr lang="en-US" sz="18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1315140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01346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Issue to Consider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371600" y="2514600"/>
            <a:ext cx="6762750" cy="259080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solidFill>
                  <a:srgbClr val="002060"/>
                </a:solidFill>
                <a:effectLst/>
              </a:rPr>
              <a:t>Switching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Ensure customers receive clear signals when switching</a:t>
            </a:r>
          </a:p>
          <a:p>
            <a:pPr lvl="2">
              <a:defRPr/>
            </a:pPr>
            <a:r>
              <a:rPr lang="en-US" sz="1600" dirty="0">
                <a:solidFill>
                  <a:srgbClr val="002060"/>
                </a:solidFill>
              </a:rPr>
              <a:t>In Texas, ERCOT sends postcard notice before switching</a:t>
            </a:r>
          </a:p>
          <a:p>
            <a:pPr lvl="2">
              <a:defRPr/>
            </a:pPr>
            <a:r>
              <a:rPr lang="en-US" sz="1600" dirty="0">
                <a:solidFill>
                  <a:srgbClr val="002060"/>
                </a:solidFill>
              </a:rPr>
              <a:t>In Pennsylvania, third party verification of switching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Provide significant penalties for slamming and cramming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Set switch hold policy</a:t>
            </a:r>
          </a:p>
          <a:p>
            <a:pPr lvl="1">
              <a:defRPr/>
            </a:pPr>
            <a:endParaRPr lang="en-US" sz="16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sz="1800" b="1" dirty="0">
                <a:solidFill>
                  <a:srgbClr val="002060"/>
                </a:solidFill>
                <a:effectLst/>
              </a:rPr>
              <a:t>Reporting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Biennial report to legislature in TX: Scope of Competition in Electric Markets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  <a:effectLst/>
              </a:rPr>
              <a:t>No reporting required in PA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Legislative reports required in IL</a:t>
            </a:r>
            <a:endParaRPr lang="en-US" sz="1600" dirty="0">
              <a:solidFill>
                <a:srgbClr val="002060"/>
              </a:solidFill>
              <a:effectLst/>
            </a:endParaRPr>
          </a:p>
          <a:p>
            <a:pPr lvl="1">
              <a:defRPr/>
            </a:pPr>
            <a:endParaRPr lang="en-US" sz="1600" dirty="0">
              <a:solidFill>
                <a:srgbClr val="002060"/>
              </a:solidFill>
              <a:effectLst/>
            </a:endParaRPr>
          </a:p>
          <a:p>
            <a:pPr>
              <a:defRPr/>
            </a:pPr>
            <a:endParaRPr lang="en-US" sz="18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8248718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319DDB-20B5-4298-8DD9-23699E963B9C}"/>
              </a:ext>
            </a:extLst>
          </p:cNvPr>
          <p:cNvSpPr/>
          <p:nvPr/>
        </p:nvSpPr>
        <p:spPr>
          <a:xfrm>
            <a:off x="1600200" y="3048000"/>
            <a:ext cx="6365179" cy="2236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“Restructuring of the electric utility industry is not for the impatient, the weak-kneed, or the fainthearted.”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Montana Electrical Utility Industry Restructuring Transition Advisory Committee Report to the Governor and Legislature, December 2002.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BD6982A-BAC4-474C-84EC-D19AA86B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00200"/>
            <a:ext cx="7924800" cy="914400"/>
          </a:xfrm>
        </p:spPr>
        <p:txBody>
          <a:bodyPr>
            <a:noAutofit/>
          </a:bodyPr>
          <a:lstStyle/>
          <a:p>
            <a:r>
              <a:rPr lang="en-US" altLang="en-US" sz="3200" b="1" dirty="0">
                <a:solidFill>
                  <a:srgbClr val="002060"/>
                </a:solidFill>
                <a:effectLst/>
                <a:latin typeface="+mn-lt"/>
              </a:rPr>
              <a:t>Conclusion</a:t>
            </a:r>
            <a:endParaRPr lang="en-US" sz="3200" b="1" dirty="0">
              <a:solidFill>
                <a:srgbClr val="00206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80697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Status of Retail Choice</a:t>
            </a:r>
            <a:endParaRPr lang="en-US" sz="3600" b="1" cap="small" dirty="0">
              <a:effectLst/>
              <a:ea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371600" y="2362200"/>
            <a:ext cx="6762750" cy="4495800"/>
          </a:xfrm>
        </p:spPr>
        <p:txBody>
          <a:bodyPr/>
          <a:lstStyle/>
          <a:p>
            <a:pPr lvl="1">
              <a:defRPr/>
            </a:pPr>
            <a:endParaRPr lang="en-US" sz="2000" dirty="0">
              <a:ea typeface="ＭＳ Ｐゴシック" pitchFamily="34" charset="-128"/>
            </a:endParaRPr>
          </a:p>
          <a:p>
            <a:pPr>
              <a:defRPr/>
            </a:pPr>
            <a:endParaRPr lang="en-US" sz="20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E44F48-A402-43D7-8831-48C971E35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828" y="2480875"/>
            <a:ext cx="5596291" cy="3429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481FF5-6304-4310-9559-D581A1D3820C}"/>
              </a:ext>
            </a:extLst>
          </p:cNvPr>
          <p:cNvSpPr txBox="1"/>
          <p:nvPr/>
        </p:nvSpPr>
        <p:spPr>
          <a:xfrm>
            <a:off x="4752974" y="6186100"/>
            <a:ext cx="3060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Energy Information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949003905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609600" y="1676400"/>
            <a:ext cx="7924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/>
                <a:ea typeface="+mj-ea"/>
                <a:cs typeface="+mj-cs"/>
              </a:rPr>
              <a:t>Contact Information</a:t>
            </a:r>
          </a:p>
        </p:txBody>
      </p:sp>
      <p:sp>
        <p:nvSpPr>
          <p:cNvPr id="25602" name="Content Placeholder 1"/>
          <p:cNvSpPr>
            <a:spLocks noGrp="1"/>
          </p:cNvSpPr>
          <p:nvPr>
            <p:ph idx="1"/>
          </p:nvPr>
        </p:nvSpPr>
        <p:spPr>
          <a:xfrm>
            <a:off x="381000" y="2971800"/>
            <a:ext cx="8001000" cy="434340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  <a:defRPr/>
            </a:pPr>
            <a:r>
              <a:rPr lang="en-US" sz="2000" b="1" dirty="0">
                <a:effectLst/>
                <a:ea typeface="ＭＳ Ｐゴシック" charset="-128"/>
              </a:rPr>
              <a:t>Glen Andersen, 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en-US" sz="2000" b="1" dirty="0">
                <a:effectLst/>
                <a:ea typeface="ＭＳ Ｐゴシック" charset="-128"/>
              </a:rPr>
              <a:t>Energy Program Director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en-US" sz="2000" dirty="0">
                <a:effectLst/>
                <a:ea typeface="ＭＳ Ｐゴシック" charset="-128"/>
              </a:rPr>
              <a:t>Phone: 303-856-1341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en-US" sz="2000" dirty="0">
                <a:solidFill>
                  <a:srgbClr val="202020"/>
                </a:solidFill>
                <a:effectLst/>
                <a:ea typeface="ＭＳ Ｐゴシック" charset="-128"/>
                <a:hlinkClick r:id="rId3"/>
              </a:rPr>
              <a:t>glen.andersen@ncsl.org</a:t>
            </a:r>
            <a:r>
              <a:rPr lang="en-US" sz="2000" dirty="0">
                <a:solidFill>
                  <a:srgbClr val="202020"/>
                </a:solidFill>
                <a:effectLst/>
                <a:ea typeface="ＭＳ Ｐゴシック" charset="-128"/>
              </a:rPr>
              <a:t> </a:t>
            </a:r>
            <a:endParaRPr lang="en-US" sz="1800" b="1" dirty="0">
              <a:effectLst/>
              <a:ea typeface="ＭＳ Ｐゴシック" charset="-128"/>
            </a:endParaRPr>
          </a:p>
          <a:p>
            <a:pPr algn="ctr" eaLnBrk="1" hangingPunct="1">
              <a:buFont typeface="Wingdings 3" pitchFamily="18" charset="2"/>
              <a:buNone/>
              <a:defRPr/>
            </a:pPr>
            <a:endParaRPr lang="en-US" sz="800" b="1" dirty="0">
              <a:effectLst/>
              <a:ea typeface="ＭＳ Ｐゴシック" charset="-128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800" i="1" dirty="0">
              <a:effectLst/>
              <a:ea typeface="ＭＳ Ｐゴシック" charset="-128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800" i="1" dirty="0">
              <a:effectLst/>
              <a:ea typeface="ＭＳ Ｐゴシック" charset="-128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800" i="1" dirty="0">
              <a:effectLst/>
              <a:ea typeface="ＭＳ Ｐゴシック" charset="-128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en-US" altLang="ja-JP" sz="1800" b="1" dirty="0">
                <a:effectLst/>
                <a:ea typeface="ＭＳ Ｐゴシック" pitchFamily="34" charset="-128"/>
              </a:rPr>
              <a:t>Additional Resources</a:t>
            </a:r>
            <a:endParaRPr lang="en-US" sz="1400" i="1" dirty="0">
              <a:ea typeface="ＭＳ Ｐゴシック" charset="-128"/>
            </a:endParaRPr>
          </a:p>
          <a:p>
            <a:pPr marL="0" indent="0" algn="ctr" eaLnBrk="1" hangingPunct="1">
              <a:buNone/>
              <a:defRPr/>
            </a:pPr>
            <a:r>
              <a:rPr lang="en-US" sz="1600" b="1" dirty="0">
                <a:effectLst/>
                <a:ea typeface="ＭＳ Ｐゴシック" charset="-128"/>
                <a:hlinkClick r:id="rId4"/>
              </a:rPr>
              <a:t>NCSL Energy and Environment Database</a:t>
            </a:r>
            <a:endParaRPr lang="en-US" sz="1600" b="1" dirty="0">
              <a:effectLst/>
              <a:ea typeface="ＭＳ Ｐゴシック" charset="-128"/>
            </a:endParaRPr>
          </a:p>
          <a:p>
            <a:pPr marL="0" indent="0" algn="ctr" eaLnBrk="1" hangingPunct="1">
              <a:buNone/>
              <a:defRPr/>
            </a:pPr>
            <a:r>
              <a:rPr lang="en-US" sz="1600" b="1" dirty="0">
                <a:effectLst/>
                <a:ea typeface="ＭＳ Ｐゴシック" charset="-128"/>
                <a:hlinkClick r:id="rId5"/>
              </a:rPr>
              <a:t>NCSL Energy Program</a:t>
            </a:r>
            <a:endParaRPr lang="en-US" sz="1600" dirty="0">
              <a:ea typeface="ＭＳ Ｐゴシック" charset="-128"/>
            </a:endParaRP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ffectLst/>
              <a:ea typeface="ＭＳ Ｐゴシック" charset="-128"/>
            </a:endParaRP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ffectLst/>
              <a:ea typeface="ＭＳ Ｐゴシック" charset="-128"/>
            </a:endParaRPr>
          </a:p>
          <a:p>
            <a:pPr algn="ctr" eaLnBrk="1" hangingPunct="1">
              <a:buFont typeface="Wingdings 3" pitchFamily="18" charset="2"/>
              <a:buNone/>
              <a:defRPr/>
            </a:pPr>
            <a:endParaRPr lang="en-US" sz="18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23414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Illinois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295400" y="2590800"/>
            <a:ext cx="6553200" cy="373380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effectLst/>
              </a:rPr>
              <a:t>Customer Choice Act (1997)</a:t>
            </a:r>
          </a:p>
          <a:p>
            <a:pPr lvl="1">
              <a:defRPr/>
            </a:pPr>
            <a:r>
              <a:rPr lang="en-US" sz="1800" dirty="0"/>
              <a:t>Reduced residential rates by approximately 20 percent of 1997 levels and froze them for a decade</a:t>
            </a:r>
          </a:p>
          <a:p>
            <a:pPr lvl="1">
              <a:defRPr/>
            </a:pPr>
            <a:r>
              <a:rPr lang="en-US" sz="1800" dirty="0"/>
              <a:t>Retail choice was phased in from 1999 to 2002</a:t>
            </a:r>
          </a:p>
          <a:p>
            <a:pPr>
              <a:defRPr/>
            </a:pPr>
            <a:r>
              <a:rPr lang="en-US" sz="1800" b="1" dirty="0">
                <a:effectLst/>
                <a:ea typeface="ＭＳ Ｐゴシック" pitchFamily="34" charset="-128"/>
              </a:rPr>
              <a:t>Amendments between 2006 and 2007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Offered $1 billion in rate relief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Created Office of Retail Market Development within the Illinois Commerce Commission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Allowed municipal corporate authorities to aggregate residential and small commercial retail electric loads in their jurisdiction and solicit bids for service</a:t>
            </a:r>
          </a:p>
        </p:txBody>
      </p:sp>
    </p:spTree>
    <p:extLst>
      <p:ext uri="{BB962C8B-B14F-4D97-AF65-F5344CB8AC3E}">
        <p14:creationId xmlns:p14="http://schemas.microsoft.com/office/powerpoint/2010/main" val="240790446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6002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Illinois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143000" y="2590800"/>
            <a:ext cx="7496176" cy="449580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effectLst/>
                <a:ea typeface="ＭＳ Ｐゴシック" pitchFamily="34" charset="-128"/>
              </a:rPr>
              <a:t>Amendments between 2006 and 2007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Illinois Power Agency Created in 2007</a:t>
            </a:r>
          </a:p>
          <a:p>
            <a:pPr lvl="2">
              <a:defRPr/>
            </a:pPr>
            <a:r>
              <a:rPr lang="en-US" sz="1800" dirty="0">
                <a:ea typeface="ＭＳ Ｐゴシック" pitchFamily="34" charset="-128"/>
              </a:rPr>
              <a:t>Default suppliers (ComEd and Ameren) use the Agency to procure supply on the market. Submit plans to PUC for rate cases. </a:t>
            </a:r>
          </a:p>
          <a:p>
            <a:pPr lvl="2">
              <a:defRPr/>
            </a:pPr>
            <a:r>
              <a:rPr lang="en-US" sz="1800" dirty="0">
                <a:ea typeface="ＭＳ Ｐゴシック" pitchFamily="34" charset="-128"/>
              </a:rPr>
              <a:t>Utility assumed payment collection and provided consolidated billing (line charges and supplier bill), then pays supplier. Alternative suppliers can’t turn of service but utility can.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Implementation completed around 2012, and suppliers entered the market </a:t>
            </a:r>
          </a:p>
          <a:p>
            <a:pPr>
              <a:defRPr/>
            </a:pPr>
            <a:endParaRPr 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667357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Illinois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7496176" cy="4495800"/>
          </a:xfrm>
        </p:spPr>
        <p:txBody>
          <a:bodyPr/>
          <a:lstStyle/>
          <a:p>
            <a:pPr>
              <a:defRPr/>
            </a:pPr>
            <a:r>
              <a:rPr lang="en-US" sz="1600" dirty="0">
                <a:effectLst/>
              </a:rPr>
              <a:t>Between 56 and 67 percent of residential customers in Ameren zones have alternate suppliers while the rate is 35 percent in ComEd</a:t>
            </a:r>
          </a:p>
          <a:p>
            <a:pPr>
              <a:defRPr/>
            </a:pPr>
            <a:r>
              <a:rPr lang="en-US" sz="1600" dirty="0">
                <a:effectLst/>
                <a:ea typeface="ＭＳ Ｐゴシック" pitchFamily="34" charset="-128"/>
              </a:rPr>
              <a:t>2012-14 alternative suppliers were saving $139, but paying $87 more by 2017</a:t>
            </a:r>
            <a:endParaRPr lang="en-US" sz="1600" dirty="0">
              <a:effectLst/>
            </a:endParaRPr>
          </a:p>
          <a:p>
            <a:pPr>
              <a:defRPr/>
            </a:pPr>
            <a:endParaRPr lang="en-US" sz="160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221016-484A-4DD4-9196-84DBBCCE31B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733800"/>
            <a:ext cx="5724525" cy="2762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848246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6002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Illinois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09600" y="3124200"/>
            <a:ext cx="3810000" cy="4495800"/>
          </a:xfrm>
        </p:spPr>
        <p:txBody>
          <a:bodyPr/>
          <a:lstStyle/>
          <a:p>
            <a:pPr>
              <a:defRPr/>
            </a:pPr>
            <a:r>
              <a:rPr lang="en-US" sz="1600" dirty="0">
                <a:effectLst/>
              </a:rPr>
              <a:t>By 2013, residential switching reached 25 percent</a:t>
            </a:r>
          </a:p>
          <a:p>
            <a:pPr>
              <a:defRPr/>
            </a:pPr>
            <a:r>
              <a:rPr lang="en-US" sz="1600" dirty="0">
                <a:effectLst/>
              </a:rPr>
              <a:t>By 2015, 70% residential market in ComEd switched, but decreased to 35% by 2017 </a:t>
            </a:r>
          </a:p>
          <a:p>
            <a:pPr>
              <a:defRPr/>
            </a:pPr>
            <a:r>
              <a:rPr lang="en-US" sz="1600" dirty="0">
                <a:effectLst/>
              </a:rPr>
              <a:t>Slightly more than half were with municipal aggregators </a:t>
            </a:r>
          </a:p>
          <a:p>
            <a:pPr>
              <a:defRPr/>
            </a:pPr>
            <a:endParaRPr lang="en-US" sz="160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B7C917-B0F4-41E6-908F-B45C2A7CFE0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708" y="3320562"/>
            <a:ext cx="4085492" cy="237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D4A10C-CED2-478E-B0C4-6B4D6B03266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708" y="2743200"/>
            <a:ext cx="4085492" cy="5901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896481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Texas</a:t>
            </a:r>
            <a:endParaRPr lang="en-US" sz="3600" b="1" cap="small" dirty="0">
              <a:effectLst/>
              <a:ea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371600" y="2590800"/>
            <a:ext cx="6762750" cy="2590800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effectLst/>
                <a:ea typeface="ＭＳ Ｐゴシック" charset="-128"/>
              </a:rPr>
              <a:t>Senate Bill 7 (1999)</a:t>
            </a:r>
            <a:r>
              <a:rPr lang="en-US" sz="2000" b="1" dirty="0">
                <a:solidFill>
                  <a:srgbClr val="002060"/>
                </a:solidFill>
                <a:effectLst/>
              </a:rPr>
              <a:t> </a:t>
            </a:r>
          </a:p>
          <a:p>
            <a:pPr lvl="1">
              <a:defRPr/>
            </a:pPr>
            <a:r>
              <a:rPr lang="en-US" sz="1800" dirty="0">
                <a:solidFill>
                  <a:srgbClr val="002060"/>
                </a:solidFill>
              </a:rPr>
              <a:t>Designated a Provider of Last Resort (incumbent utility)</a:t>
            </a:r>
          </a:p>
          <a:p>
            <a:pPr lvl="1">
              <a:defRPr/>
            </a:pPr>
            <a:r>
              <a:rPr lang="en-US" sz="1800" dirty="0">
                <a:solidFill>
                  <a:srgbClr val="002060"/>
                </a:solidFill>
              </a:rPr>
              <a:t>Requires customers to start with an affiliated retailer – no default service</a:t>
            </a:r>
          </a:p>
          <a:p>
            <a:pPr lvl="1">
              <a:defRPr/>
            </a:pPr>
            <a:r>
              <a:rPr lang="en-US" sz="1800" dirty="0">
                <a:solidFill>
                  <a:srgbClr val="002060"/>
                </a:solidFill>
              </a:rPr>
              <a:t>T&amp;D provider still regulated</a:t>
            </a:r>
          </a:p>
          <a:p>
            <a:pPr lvl="1">
              <a:defRPr/>
            </a:pPr>
            <a:r>
              <a:rPr lang="en-US" sz="1800" dirty="0"/>
              <a:t>Established an effective date of January 1, 2002 </a:t>
            </a:r>
          </a:p>
          <a:p>
            <a:pPr lvl="1">
              <a:defRPr/>
            </a:pPr>
            <a:r>
              <a:rPr lang="en-US" sz="1800" dirty="0"/>
              <a:t>Certification process for Retail Electricity Providers</a:t>
            </a:r>
          </a:p>
          <a:p>
            <a:pPr lvl="1">
              <a:defRPr/>
            </a:pPr>
            <a:r>
              <a:rPr lang="en-US" sz="1800" dirty="0">
                <a:solidFill>
                  <a:srgbClr val="002060"/>
                </a:solidFill>
              </a:rPr>
              <a:t>Established “Price to Beat” for 2002-2007</a:t>
            </a:r>
          </a:p>
          <a:p>
            <a:pPr lvl="2">
              <a:defRPr/>
            </a:pPr>
            <a:r>
              <a:rPr lang="en-US" sz="1800" dirty="0">
                <a:solidFill>
                  <a:srgbClr val="002060"/>
                </a:solidFill>
              </a:rPr>
              <a:t>Prevents incumbent providers from undercutting new entrants’ prices</a:t>
            </a:r>
          </a:p>
          <a:p>
            <a:pPr lvl="2">
              <a:defRPr/>
            </a:pPr>
            <a:r>
              <a:rPr lang="en-US" sz="1800" dirty="0">
                <a:solidFill>
                  <a:srgbClr val="002060"/>
                </a:solidFill>
              </a:rPr>
              <a:t>Price floor for incumbents 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145020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Texas</a:t>
            </a:r>
            <a:endParaRPr lang="en-US" sz="3600" b="1" cap="small" dirty="0">
              <a:effectLst/>
              <a:ea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371600" y="2362200"/>
            <a:ext cx="6762750" cy="2590800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effectLst/>
                <a:ea typeface="ＭＳ Ｐゴシック" charset="-128"/>
              </a:rPr>
              <a:t>Senate Bill 7</a:t>
            </a:r>
            <a:endParaRPr lang="en-US" sz="2000" b="1" dirty="0">
              <a:solidFill>
                <a:srgbClr val="002060"/>
              </a:solidFill>
              <a:effectLst/>
            </a:endParaRPr>
          </a:p>
          <a:p>
            <a:pPr lvl="1">
              <a:defRPr/>
            </a:pPr>
            <a:r>
              <a:rPr lang="en-US" sz="1800" dirty="0">
                <a:solidFill>
                  <a:srgbClr val="002060"/>
                </a:solidFill>
              </a:rPr>
              <a:t>Allowed </a:t>
            </a:r>
            <a:r>
              <a:rPr lang="en-US" sz="1800" dirty="0" err="1">
                <a:solidFill>
                  <a:srgbClr val="002060"/>
                </a:solidFill>
              </a:rPr>
              <a:t>munis</a:t>
            </a:r>
            <a:r>
              <a:rPr lang="en-US" sz="1800" dirty="0">
                <a:solidFill>
                  <a:srgbClr val="002060"/>
                </a:solidFill>
              </a:rPr>
              <a:t> and co-ops to opt into retail choice (just one co-op so far) </a:t>
            </a:r>
          </a:p>
          <a:p>
            <a:pPr lvl="1">
              <a:defRPr/>
            </a:pPr>
            <a:r>
              <a:rPr lang="en-US" sz="1800" dirty="0">
                <a:solidFill>
                  <a:srgbClr val="002060"/>
                </a:solidFill>
              </a:rPr>
              <a:t>Mandated Energy Efficiency</a:t>
            </a:r>
          </a:p>
          <a:p>
            <a:pPr lvl="2">
              <a:defRPr/>
            </a:pPr>
            <a:r>
              <a:rPr lang="en-US" sz="1800" dirty="0">
                <a:solidFill>
                  <a:srgbClr val="002060"/>
                </a:solidFill>
              </a:rPr>
              <a:t>Implemented by Transmission Distribution Utilities</a:t>
            </a:r>
          </a:p>
          <a:p>
            <a:pPr lvl="2">
              <a:defRPr/>
            </a:pPr>
            <a:r>
              <a:rPr lang="en-US" sz="1800" dirty="0"/>
              <a:t>Funded through surcharge on electric bills</a:t>
            </a:r>
          </a:p>
          <a:p>
            <a:pPr lvl="2">
              <a:defRPr/>
            </a:pPr>
            <a:r>
              <a:rPr lang="en-US" sz="1800" dirty="0">
                <a:solidFill>
                  <a:srgbClr val="002060"/>
                </a:solidFill>
              </a:rPr>
              <a:t>Reduce customers’ energy  consumption  as  well  as  electric peak demand</a:t>
            </a:r>
          </a:p>
          <a:p>
            <a:pPr lvl="2">
              <a:defRPr/>
            </a:pPr>
            <a:r>
              <a:rPr lang="en-US" sz="1800" dirty="0">
                <a:solidFill>
                  <a:srgbClr val="002060"/>
                </a:solidFill>
              </a:rPr>
              <a:t>Legislation sets EM&amp;V requirements and goals</a:t>
            </a:r>
          </a:p>
          <a:p>
            <a:pPr lvl="1"/>
            <a:r>
              <a:rPr lang="en-US" sz="1800" dirty="0">
                <a:effectLst/>
              </a:rPr>
              <a:t>In 2016, 109 </a:t>
            </a:r>
            <a:r>
              <a:rPr lang="en-US" sz="1800" dirty="0"/>
              <a:t>retail providers</a:t>
            </a:r>
            <a:r>
              <a:rPr lang="en-US" sz="1800" dirty="0">
                <a:effectLst/>
              </a:rPr>
              <a:t> were operating in  ERCOT,  providing  440  total  unique  products,  97  of  which  provided 100% renewable sources</a:t>
            </a:r>
            <a:endParaRPr lang="en-US" sz="2400" dirty="0">
              <a:effectLst/>
            </a:endParaRPr>
          </a:p>
          <a:p>
            <a:pPr lvl="1">
              <a:defRPr/>
            </a:pPr>
            <a:endParaRPr lang="en-US" sz="1800" dirty="0">
              <a:solidFill>
                <a:srgbClr val="002060"/>
              </a:solidFill>
            </a:endParaRPr>
          </a:p>
          <a:p>
            <a:pPr>
              <a:defRPr/>
            </a:pPr>
            <a:endParaRPr lang="en-US" sz="2000" dirty="0">
              <a:effectLst/>
            </a:endParaRPr>
          </a:p>
          <a:p>
            <a:pPr lvl="1">
              <a:defRPr/>
            </a:pPr>
            <a:endParaRPr lang="en-US" sz="2000" dirty="0">
              <a:ea typeface="ＭＳ Ｐゴシック" pitchFamily="34" charset="-128"/>
            </a:endParaRPr>
          </a:p>
          <a:p>
            <a:pPr>
              <a:defRPr/>
            </a:pPr>
            <a:endParaRPr lang="en-US" sz="20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116640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7924800" cy="6858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/>
                <a:ea typeface="ＭＳ Ｐゴシック" charset="-128"/>
              </a:rPr>
              <a:t>Texas</a:t>
            </a:r>
            <a:endParaRPr lang="en-US" sz="3600" b="1" cap="small" dirty="0">
              <a:effectLst/>
              <a:ea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190625" y="2819400"/>
            <a:ext cx="6762750" cy="259080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solidFill>
                  <a:srgbClr val="002060"/>
                </a:solidFill>
                <a:effectLst/>
              </a:rPr>
              <a:t>Texas Power To Choose Website 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Providers will try to game search results and try to create plans that exploit search parameters 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Electricity facts one pager summarizes offer is required to be posted.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Filters minimum usage fees (legislation to ban them failed)</a:t>
            </a:r>
          </a:p>
          <a:p>
            <a:pPr lvl="1">
              <a:defRPr/>
            </a:pPr>
            <a:r>
              <a:rPr lang="en-US" sz="1600" dirty="0">
                <a:solidFill>
                  <a:srgbClr val="002060"/>
                </a:solidFill>
              </a:rPr>
              <a:t>Shows providers’ complaint records</a:t>
            </a:r>
          </a:p>
          <a:p>
            <a:pPr lvl="1">
              <a:defRPr/>
            </a:pPr>
            <a:r>
              <a:rPr lang="en-US" sz="1600" dirty="0"/>
              <a:t>Even with requirements, can be hard to compare plans: i.e. some charge is 1.5 cents per kwh up to 1,000 kwh and 8.8 cents for more than 1,000</a:t>
            </a:r>
            <a:endParaRPr lang="en-US" sz="1050" dirty="0">
              <a:solidFill>
                <a:srgbClr val="002060"/>
              </a:solidFill>
            </a:endParaRPr>
          </a:p>
          <a:p>
            <a:pPr lvl="2">
              <a:defRPr/>
            </a:pPr>
            <a:endParaRPr lang="en-US" sz="1800" dirty="0">
              <a:ea typeface="ＭＳ Ｐゴシック" pitchFamily="34" charset="-128"/>
            </a:endParaRPr>
          </a:p>
          <a:p>
            <a:pPr>
              <a:defRPr/>
            </a:pPr>
            <a:endParaRPr lang="en-US" sz="1800" dirty="0">
              <a:effectLst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613706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22776</TotalTime>
  <Words>1252</Words>
  <Application>Microsoft Office PowerPoint</Application>
  <PresentationFormat>On-screen Show (4:3)</PresentationFormat>
  <Paragraphs>180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ＭＳ Ｐゴシック</vt:lpstr>
      <vt:lpstr>Arial</vt:lpstr>
      <vt:lpstr>Calibri</vt:lpstr>
      <vt:lpstr>Times New Roman</vt:lpstr>
      <vt:lpstr>Wingdings</vt:lpstr>
      <vt:lpstr>Wingdings 3</vt:lpstr>
      <vt:lpstr>Default Design</vt:lpstr>
      <vt:lpstr>PowerPoint Presentation</vt:lpstr>
      <vt:lpstr>Status of Retail Choice</vt:lpstr>
      <vt:lpstr>Illinois</vt:lpstr>
      <vt:lpstr>Illinois</vt:lpstr>
      <vt:lpstr>Illinois</vt:lpstr>
      <vt:lpstr>Illinois</vt:lpstr>
      <vt:lpstr>Texas</vt:lpstr>
      <vt:lpstr>Texas</vt:lpstr>
      <vt:lpstr>Texas</vt:lpstr>
      <vt:lpstr>Texas</vt:lpstr>
      <vt:lpstr>Pennsylvania</vt:lpstr>
      <vt:lpstr>Pennsylvania</vt:lpstr>
      <vt:lpstr>Pennsylvania</vt:lpstr>
      <vt:lpstr>Pennsylvania</vt:lpstr>
      <vt:lpstr>Montana</vt:lpstr>
      <vt:lpstr>Rate Impacts in Other States</vt:lpstr>
      <vt:lpstr>Issue to Consider</vt:lpstr>
      <vt:lpstr>Issue to Consider</vt:lpstr>
      <vt:lpstr>Conclusion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Russell</dc:creator>
  <cp:lastModifiedBy>Glen Andersen</cp:lastModifiedBy>
  <cp:revision>1227</cp:revision>
  <dcterms:created xsi:type="dcterms:W3CDTF">2006-01-30T16:07:42Z</dcterms:created>
  <dcterms:modified xsi:type="dcterms:W3CDTF">2018-03-07T17:21:58Z</dcterms:modified>
</cp:coreProperties>
</file>